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230"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551A35-4BF9-4944-A0F3-C9E2FE0BEB32}" type="datetimeFigureOut">
              <a:rPr lang="en-US" smtClean="0"/>
              <a:t>9/13/2010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A940B9-A00B-40A8-B22B-BB887BBA286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A940B9-A00B-40A8-B22B-BB887BBA286D}"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29CE95E-3029-416F-A23B-E9BDB13C18EB}" type="datetimeFigureOut">
              <a:rPr lang="en-US" smtClean="0"/>
              <a:t>9/13/2010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48F496B-1EF1-45EA-9A54-9036537A1BD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29CE95E-3029-416F-A23B-E9BDB13C18EB}" type="datetimeFigureOut">
              <a:rPr lang="en-US" smtClean="0"/>
              <a:t>9/13/2010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48F496B-1EF1-45EA-9A54-9036537A1BD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29CE95E-3029-416F-A23B-E9BDB13C18EB}" type="datetimeFigureOut">
              <a:rPr lang="en-US" smtClean="0"/>
              <a:t>9/13/2010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48F496B-1EF1-45EA-9A54-9036537A1BD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C29CE95E-3029-416F-A23B-E9BDB13C18EB}" type="datetimeFigureOut">
              <a:rPr lang="en-US" smtClean="0"/>
              <a:t>9/13/2010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48F496B-1EF1-45EA-9A54-9036537A1BD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C29CE95E-3029-416F-A23B-E9BDB13C18EB}" type="datetimeFigureOut">
              <a:rPr lang="en-US" smtClean="0"/>
              <a:t>9/13/2010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48F496B-1EF1-45EA-9A54-9036537A1BD7}"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29CE95E-3029-416F-A23B-E9BDB13C18EB}" type="datetimeFigureOut">
              <a:rPr lang="en-US" smtClean="0"/>
              <a:t>9/13/2010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48F496B-1EF1-45EA-9A54-9036537A1BD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676399"/>
          </a:xfrm>
        </p:spPr>
        <p:txBody>
          <a:bodyPr>
            <a:normAutofit/>
          </a:bodyPr>
          <a:lstStyle/>
          <a:p>
            <a:pPr algn="l"/>
            <a:r>
              <a:rPr lang="en-US" sz="4400" b="1" dirty="0" smtClean="0">
                <a:latin typeface="Aharoni" pitchFamily="2" charset="-79"/>
                <a:cs typeface="Aharoni" pitchFamily="2" charset="-79"/>
              </a:rPr>
              <a:t>Piaget’s Stages of Cognitive Development</a:t>
            </a:r>
            <a:endParaRPr lang="en-US" sz="4400" b="1" dirty="0">
              <a:latin typeface="Aharoni" pitchFamily="2" charset="-79"/>
              <a:cs typeface="Aharoni" pitchFamily="2" charset="-79"/>
            </a:endParaRPr>
          </a:p>
        </p:txBody>
      </p:sp>
      <p:sp>
        <p:nvSpPr>
          <p:cNvPr id="3" name="Subtitle 2"/>
          <p:cNvSpPr>
            <a:spLocks noGrp="1"/>
          </p:cNvSpPr>
          <p:nvPr>
            <p:ph type="subTitle" idx="1"/>
          </p:nvPr>
        </p:nvSpPr>
        <p:spPr>
          <a:xfrm>
            <a:off x="1371600" y="2209800"/>
            <a:ext cx="6400800" cy="3429000"/>
          </a:xfrm>
        </p:spPr>
        <p:txBody>
          <a:bodyPr>
            <a:noAutofit/>
          </a:bodyPr>
          <a:lstStyle/>
          <a:p>
            <a:pPr algn="l"/>
            <a:r>
              <a:rPr lang="en-US" sz="4800" b="1" dirty="0" err="1" smtClean="0">
                <a:solidFill>
                  <a:schemeClr val="tx1"/>
                </a:solidFill>
                <a:latin typeface="Aharoni" pitchFamily="2" charset="-79"/>
                <a:cs typeface="Aharoni" pitchFamily="2" charset="-79"/>
              </a:rPr>
              <a:t>Sensorimotor</a:t>
            </a:r>
            <a:r>
              <a:rPr lang="en-US" sz="4800" b="1" dirty="0" smtClean="0">
                <a:solidFill>
                  <a:schemeClr val="tx1"/>
                </a:solidFill>
                <a:latin typeface="Aharoni" pitchFamily="2" charset="-79"/>
                <a:cs typeface="Aharoni" pitchFamily="2" charset="-79"/>
              </a:rPr>
              <a:t> </a:t>
            </a:r>
          </a:p>
          <a:p>
            <a:pPr algn="l"/>
            <a:r>
              <a:rPr lang="en-US" sz="4800" b="1" dirty="0" smtClean="0">
                <a:solidFill>
                  <a:schemeClr val="tx1"/>
                </a:solidFill>
                <a:latin typeface="Aharoni" pitchFamily="2" charset="-79"/>
                <a:cs typeface="Aharoni" pitchFamily="2" charset="-79"/>
              </a:rPr>
              <a:t>Preoperational </a:t>
            </a:r>
          </a:p>
          <a:p>
            <a:pPr algn="l"/>
            <a:r>
              <a:rPr lang="en-US" sz="4800" b="1" dirty="0" smtClean="0">
                <a:solidFill>
                  <a:schemeClr val="tx1"/>
                </a:solidFill>
                <a:latin typeface="Aharoni" pitchFamily="2" charset="-79"/>
                <a:cs typeface="Aharoni" pitchFamily="2" charset="-79"/>
              </a:rPr>
              <a:t>Concrete Operational </a:t>
            </a:r>
          </a:p>
          <a:p>
            <a:pPr algn="l"/>
            <a:r>
              <a:rPr lang="en-US" sz="4800" b="1" dirty="0" smtClean="0">
                <a:solidFill>
                  <a:schemeClr val="tx1"/>
                </a:solidFill>
                <a:latin typeface="Aharoni" pitchFamily="2" charset="-79"/>
                <a:cs typeface="Aharoni" pitchFamily="2" charset="-79"/>
              </a:rPr>
              <a:t>Formal Operational </a:t>
            </a:r>
            <a:endParaRPr lang="en-US" sz="4800" b="1" dirty="0">
              <a:solidFill>
                <a:schemeClr val="tx1"/>
              </a:solidFill>
              <a:latin typeface="Aharoni" pitchFamily="2" charset="-79"/>
              <a:cs typeface="Aharoni" pitchFamily="2" charset="-79"/>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Concrete Operational Stage: </a:t>
            </a:r>
            <a:br>
              <a:rPr lang="en-US" dirty="0" smtClean="0"/>
            </a:br>
            <a:r>
              <a:rPr lang="en-US" dirty="0" smtClean="0"/>
              <a:t>age 7-12 years</a:t>
            </a:r>
            <a:endParaRPr lang="en-US" dirty="0"/>
          </a:p>
        </p:txBody>
      </p:sp>
      <p:sp>
        <p:nvSpPr>
          <p:cNvPr id="3" name="Content Placeholder 2"/>
          <p:cNvSpPr>
            <a:spLocks noGrp="1"/>
          </p:cNvSpPr>
          <p:nvPr>
            <p:ph idx="1"/>
          </p:nvPr>
        </p:nvSpPr>
        <p:spPr>
          <a:xfrm>
            <a:off x="228600" y="1609416"/>
            <a:ext cx="7467600" cy="4846320"/>
          </a:xfrm>
        </p:spPr>
        <p:txBody>
          <a:bodyPr>
            <a:normAutofit/>
          </a:bodyPr>
          <a:lstStyle/>
          <a:p>
            <a:pPr>
              <a:buNone/>
            </a:pPr>
            <a:r>
              <a:rPr lang="en-US" sz="3200" b="1" dirty="0" smtClean="0"/>
              <a:t>The child begins to think abstractly and to make rational judgments.  The child will now begin to ask and answer questions, which allows her to mentally manipulate information.</a:t>
            </a:r>
            <a:endParaRPr lang="en-US" sz="32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Formal Operational Stage:</a:t>
            </a:r>
            <a:br>
              <a:rPr lang="en-US" dirty="0" smtClean="0"/>
            </a:br>
            <a:r>
              <a:rPr lang="en-US" dirty="0" smtClean="0"/>
              <a:t>Age 12 through adulthood</a:t>
            </a:r>
            <a:endParaRPr lang="en-US" dirty="0"/>
          </a:p>
        </p:txBody>
      </p:sp>
      <p:sp>
        <p:nvSpPr>
          <p:cNvPr id="3" name="Content Placeholder 2"/>
          <p:cNvSpPr>
            <a:spLocks noGrp="1"/>
          </p:cNvSpPr>
          <p:nvPr>
            <p:ph idx="1"/>
          </p:nvPr>
        </p:nvSpPr>
        <p:spPr>
          <a:xfrm>
            <a:off x="152400" y="1609416"/>
            <a:ext cx="7543800" cy="4846320"/>
          </a:xfrm>
        </p:spPr>
        <p:txBody>
          <a:bodyPr>
            <a:normAutofit/>
          </a:bodyPr>
          <a:lstStyle/>
          <a:p>
            <a:pPr>
              <a:buNone/>
            </a:pPr>
            <a:r>
              <a:rPr lang="en-US" sz="3200" b="1" dirty="0" smtClean="0"/>
              <a:t>This is the final stage of development in Piaget’s theory.  During this stage the person no longer needs concrete objects to make rational decisions.  A person is able to consider many possibilities from all kinds of perspectives.</a:t>
            </a:r>
            <a:endParaRPr lang="en-US" sz="3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Sensorimotor</a:t>
            </a:r>
            <a:r>
              <a:rPr lang="en-US" dirty="0" smtClean="0"/>
              <a:t> Stage: </a:t>
            </a:r>
            <a:br>
              <a:rPr lang="en-US" dirty="0" smtClean="0"/>
            </a:br>
            <a:r>
              <a:rPr lang="en-US" dirty="0" smtClean="0"/>
              <a:t>birth to 2 years	</a:t>
            </a:r>
            <a:endParaRPr lang="en-US" dirty="0"/>
          </a:p>
        </p:txBody>
      </p:sp>
      <p:sp>
        <p:nvSpPr>
          <p:cNvPr id="3" name="Content Placeholder 2"/>
          <p:cNvSpPr>
            <a:spLocks noGrp="1"/>
          </p:cNvSpPr>
          <p:nvPr>
            <p:ph idx="1"/>
          </p:nvPr>
        </p:nvSpPr>
        <p:spPr>
          <a:xfrm>
            <a:off x="457200" y="1524000"/>
            <a:ext cx="7239000" cy="4931736"/>
          </a:xfrm>
        </p:spPr>
        <p:txBody>
          <a:bodyPr>
            <a:noAutofit/>
          </a:bodyPr>
          <a:lstStyle/>
          <a:p>
            <a:pPr>
              <a:buFont typeface="Wingdings" pitchFamily="2" charset="2"/>
              <a:buChar char="v"/>
            </a:pPr>
            <a:r>
              <a:rPr lang="en-US" sz="2800" b="1" dirty="0" smtClean="0"/>
              <a:t>Six sub-stages</a:t>
            </a:r>
          </a:p>
          <a:p>
            <a:pPr marL="514350" indent="-514350">
              <a:buFont typeface="+mj-lt"/>
              <a:buAutoNum type="arabicParenR"/>
            </a:pPr>
            <a:r>
              <a:rPr lang="en-US" sz="2800" b="1" dirty="0" smtClean="0"/>
              <a:t>Simple Reflexes</a:t>
            </a:r>
          </a:p>
          <a:p>
            <a:pPr marL="514350" indent="-514350">
              <a:buFont typeface="+mj-lt"/>
              <a:buAutoNum type="arabicParenR"/>
            </a:pPr>
            <a:r>
              <a:rPr lang="en-US" sz="2800" b="1" dirty="0" smtClean="0"/>
              <a:t>First Habits and Primary Circular Reactions</a:t>
            </a:r>
          </a:p>
          <a:p>
            <a:pPr marL="514350" indent="-514350">
              <a:buFont typeface="+mj-lt"/>
              <a:buAutoNum type="arabicParenR"/>
            </a:pPr>
            <a:r>
              <a:rPr lang="en-US" sz="2800" b="1" dirty="0" smtClean="0"/>
              <a:t>Secondary Circular Reactions</a:t>
            </a:r>
          </a:p>
          <a:p>
            <a:pPr marL="514350" indent="-514350">
              <a:buFont typeface="+mj-lt"/>
              <a:buAutoNum type="arabicParenR"/>
            </a:pPr>
            <a:r>
              <a:rPr lang="en-US" sz="2800" b="1" dirty="0" smtClean="0"/>
              <a:t>Coordination of Sec. Circ. Reactions</a:t>
            </a:r>
          </a:p>
          <a:p>
            <a:pPr marL="514350" indent="-514350">
              <a:buFont typeface="+mj-lt"/>
              <a:buAutoNum type="arabicParenR"/>
            </a:pPr>
            <a:r>
              <a:rPr lang="en-US" sz="2800" b="1" dirty="0" smtClean="0"/>
              <a:t>Tertiary Circular Reactions</a:t>
            </a:r>
          </a:p>
          <a:p>
            <a:pPr marL="514350" indent="-514350">
              <a:buFont typeface="+mj-lt"/>
              <a:buAutoNum type="arabicParenR"/>
            </a:pPr>
            <a:r>
              <a:rPr lang="en-US" sz="2800" b="1" dirty="0" smtClean="0"/>
              <a:t>Beginning of Thought</a:t>
            </a:r>
            <a:endParaRPr lang="en-US" sz="2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Reflexes</a:t>
            </a:r>
            <a:endParaRPr lang="en-US" dirty="0"/>
          </a:p>
        </p:txBody>
      </p:sp>
      <p:sp>
        <p:nvSpPr>
          <p:cNvPr id="3" name="Content Placeholder 2"/>
          <p:cNvSpPr>
            <a:spLocks noGrp="1"/>
          </p:cNvSpPr>
          <p:nvPr>
            <p:ph idx="1"/>
          </p:nvPr>
        </p:nvSpPr>
        <p:spPr/>
        <p:txBody>
          <a:bodyPr>
            <a:normAutofit/>
          </a:bodyPr>
          <a:lstStyle/>
          <a:p>
            <a:pPr>
              <a:buNone/>
            </a:pPr>
            <a:r>
              <a:rPr lang="en-US" sz="3200" b="1" dirty="0" smtClean="0"/>
              <a:t>This sub-stage of the </a:t>
            </a:r>
            <a:r>
              <a:rPr lang="en-US" sz="3200" b="1" dirty="0" err="1" smtClean="0"/>
              <a:t>sensorimotor</a:t>
            </a:r>
            <a:r>
              <a:rPr lang="en-US" sz="3200" b="1" dirty="0" smtClean="0"/>
              <a:t> stage happens within the first month of a newborn’s life. The physical and cognitive life of the baby is it’s inborn reflexes, these reflexes help the baby interact with the world.  The sucking reflex allows the baby to suck on anything placed near his lips.</a:t>
            </a:r>
            <a:endParaRPr lang="en-US" sz="32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First Habits and </a:t>
            </a:r>
            <a:br>
              <a:rPr lang="en-US" dirty="0" smtClean="0"/>
            </a:br>
            <a:r>
              <a:rPr lang="en-US" dirty="0" smtClean="0"/>
              <a:t>Primary Circular Reactions</a:t>
            </a:r>
            <a:endParaRPr lang="en-US" dirty="0"/>
          </a:p>
        </p:txBody>
      </p:sp>
      <p:sp>
        <p:nvSpPr>
          <p:cNvPr id="3" name="Content Placeholder 2"/>
          <p:cNvSpPr>
            <a:spLocks noGrp="1"/>
          </p:cNvSpPr>
          <p:nvPr>
            <p:ph idx="1"/>
          </p:nvPr>
        </p:nvSpPr>
        <p:spPr/>
        <p:txBody>
          <a:bodyPr>
            <a:normAutofit lnSpcReduction="10000"/>
          </a:bodyPr>
          <a:lstStyle/>
          <a:p>
            <a:pPr>
              <a:buNone/>
            </a:pPr>
            <a:r>
              <a:rPr lang="en-US" sz="3600" b="1" dirty="0" smtClean="0"/>
              <a:t>The second sub-stage is between the ages of one to four months.  During this time, babies coordinate separate actions into single activities.  While a baby is holding an object he may start to suck on it or focus his attention on one object while holding a toy.</a:t>
            </a:r>
            <a:endParaRPr lang="en-US" sz="36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Secondary Circular Reactions</a:t>
            </a:r>
            <a:endParaRPr lang="en-US" dirty="0"/>
          </a:p>
        </p:txBody>
      </p:sp>
      <p:sp>
        <p:nvSpPr>
          <p:cNvPr id="3" name="Content Placeholder 2"/>
          <p:cNvSpPr>
            <a:spLocks noGrp="1"/>
          </p:cNvSpPr>
          <p:nvPr>
            <p:ph idx="1"/>
          </p:nvPr>
        </p:nvSpPr>
        <p:spPr/>
        <p:txBody>
          <a:bodyPr>
            <a:normAutofit lnSpcReduction="10000"/>
          </a:bodyPr>
          <a:lstStyle/>
          <a:p>
            <a:pPr>
              <a:buNone/>
            </a:pPr>
            <a:r>
              <a:rPr lang="en-US" sz="3600" b="1" dirty="0" smtClean="0"/>
              <a:t>During this sub-stage the baby is between the ages of four and eight months old.  The baby now starts to act and react to the outside world.  This is demonstrated when a baby picks up her rattle and shakes it to listen to the noise it makes.</a:t>
            </a:r>
            <a:endParaRPr lang="en-US" sz="36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Coordination of Secondary Circular Reactions</a:t>
            </a:r>
            <a:endParaRPr lang="en-US" dirty="0"/>
          </a:p>
        </p:txBody>
      </p:sp>
      <p:sp>
        <p:nvSpPr>
          <p:cNvPr id="3" name="Content Placeholder 2"/>
          <p:cNvSpPr>
            <a:spLocks noGrp="1"/>
          </p:cNvSpPr>
          <p:nvPr>
            <p:ph idx="1"/>
          </p:nvPr>
        </p:nvSpPr>
        <p:spPr/>
        <p:txBody>
          <a:bodyPr>
            <a:normAutofit/>
          </a:bodyPr>
          <a:lstStyle/>
          <a:p>
            <a:pPr>
              <a:buNone/>
            </a:pPr>
            <a:r>
              <a:rPr lang="en-US" sz="3200" b="1" dirty="0" smtClean="0"/>
              <a:t>This sub-stage begins at 8 months and lasts until the baby is a year old.  During this time a baby begins to develop goal- directed behavior, where several activities are combined to solve a problem. EX: if a baby is playing with a rattle and the mother takes it away the baby would begin looking for it.</a:t>
            </a:r>
            <a:endParaRPr lang="en-US" sz="32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Tertiary Circular Reactions</a:t>
            </a:r>
            <a:endParaRPr lang="en-US" dirty="0"/>
          </a:p>
        </p:txBody>
      </p:sp>
      <p:sp>
        <p:nvSpPr>
          <p:cNvPr id="3" name="Content Placeholder 2"/>
          <p:cNvSpPr>
            <a:spLocks noGrp="1"/>
          </p:cNvSpPr>
          <p:nvPr>
            <p:ph idx="1"/>
          </p:nvPr>
        </p:nvSpPr>
        <p:spPr>
          <a:xfrm>
            <a:off x="228600" y="1609416"/>
            <a:ext cx="7696200" cy="4846320"/>
          </a:xfrm>
        </p:spPr>
        <p:txBody>
          <a:bodyPr>
            <a:noAutofit/>
          </a:bodyPr>
          <a:lstStyle/>
          <a:p>
            <a:pPr>
              <a:buNone/>
            </a:pPr>
            <a:r>
              <a:rPr lang="en-US" sz="3200" b="1" dirty="0" smtClean="0"/>
              <a:t>This sub-stage runs from one year to 18 months of age.  During this time the child carries out small experiments to observe results. An example is when a baby drops his toy – he then drops it repeatedly to see how it falls/lands. Once he observes different results he will continue to drop it to see what happens next.</a:t>
            </a:r>
            <a:endParaRPr lang="en-US" sz="32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 of Thought</a:t>
            </a:r>
            <a:endParaRPr lang="en-US" dirty="0"/>
          </a:p>
        </p:txBody>
      </p:sp>
      <p:sp>
        <p:nvSpPr>
          <p:cNvPr id="3" name="Content Placeholder 2"/>
          <p:cNvSpPr>
            <a:spLocks noGrp="1"/>
          </p:cNvSpPr>
          <p:nvPr>
            <p:ph idx="1"/>
          </p:nvPr>
        </p:nvSpPr>
        <p:spPr/>
        <p:txBody>
          <a:bodyPr>
            <a:noAutofit/>
          </a:bodyPr>
          <a:lstStyle/>
          <a:p>
            <a:pPr>
              <a:buNone/>
            </a:pPr>
            <a:r>
              <a:rPr lang="en-US" sz="3200" b="1" dirty="0" smtClean="0"/>
              <a:t>This sub-stage is between the ages of 18 months and 2 years old.  At this time a child forms mental and symbolic thought.  This means that a child starts to remember past events and objects.  If a child is playing with a toy and it rolls under the bed they can now predict the toy will emerge on the other side.</a:t>
            </a:r>
            <a:endParaRPr lang="en-US"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Preoperation</a:t>
            </a:r>
            <a:r>
              <a:rPr lang="en-US" dirty="0" smtClean="0"/>
              <a:t> Stage: </a:t>
            </a:r>
            <a:br>
              <a:rPr lang="en-US" dirty="0" smtClean="0"/>
            </a:br>
            <a:r>
              <a:rPr lang="en-US" dirty="0" smtClean="0"/>
              <a:t>age 2-7 years</a:t>
            </a:r>
            <a:endParaRPr lang="en-US" dirty="0"/>
          </a:p>
        </p:txBody>
      </p:sp>
      <p:sp>
        <p:nvSpPr>
          <p:cNvPr id="3" name="Content Placeholder 2"/>
          <p:cNvSpPr>
            <a:spLocks noGrp="1"/>
          </p:cNvSpPr>
          <p:nvPr>
            <p:ph idx="1"/>
          </p:nvPr>
        </p:nvSpPr>
        <p:spPr/>
        <p:txBody>
          <a:bodyPr>
            <a:normAutofit lnSpcReduction="10000"/>
          </a:bodyPr>
          <a:lstStyle/>
          <a:p>
            <a:pPr>
              <a:buNone/>
            </a:pPr>
            <a:r>
              <a:rPr lang="en-US" sz="3200" b="1" dirty="0" smtClean="0"/>
              <a:t>This stage begins around the time a child begins to talk and ends around age 7.  During this time the child learns to substitute objects with symbols.  The child is able to think about things such as events that aren’t happening in the present.  The child also starts to think outside their world and play “pretend.”</a:t>
            </a:r>
            <a:endParaRPr lang="en-US" sz="32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64</TotalTime>
  <Words>558</Words>
  <Application>Microsoft Office PowerPoint</Application>
  <PresentationFormat>On-screen Show (4:3)</PresentationFormat>
  <Paragraphs>42</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Piaget’s Stages of Cognitive Development</vt:lpstr>
      <vt:lpstr>Sensorimotor Stage:  birth to 2 years </vt:lpstr>
      <vt:lpstr>Simple Reflexes</vt:lpstr>
      <vt:lpstr>First Habits and  Primary Circular Reactions</vt:lpstr>
      <vt:lpstr>Secondary Circular Reactions</vt:lpstr>
      <vt:lpstr>Coordination of Secondary Circular Reactions</vt:lpstr>
      <vt:lpstr>Tertiary Circular Reactions</vt:lpstr>
      <vt:lpstr>Beginning of Thought</vt:lpstr>
      <vt:lpstr>Preoperation Stage:  age 2-7 years</vt:lpstr>
      <vt:lpstr>Concrete Operational Stage:  age 7-12 years</vt:lpstr>
      <vt:lpstr>Formal Operational Stage: Age 12 through adulthood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Piaget’s Stages of Cognitive Development</dc:title>
  <dc:creator>BRIAN DOUGHERTY</dc:creator>
  <cp:lastModifiedBy>BRIAN DOUGHERTY</cp:lastModifiedBy>
  <cp:revision>7</cp:revision>
  <dcterms:created xsi:type="dcterms:W3CDTF">2010-09-14T00:57:30Z</dcterms:created>
  <dcterms:modified xsi:type="dcterms:W3CDTF">2010-09-14T02:02:03Z</dcterms:modified>
</cp:coreProperties>
</file>